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6"/>
  </p:notesMasterIdLst>
  <p:sldIdLst>
    <p:sldId id="256" r:id="rId3"/>
    <p:sldId id="268" r:id="rId4"/>
    <p:sldId id="269" r:id="rId5"/>
    <p:sldId id="270" r:id="rId6"/>
    <p:sldId id="271" r:id="rId7"/>
    <p:sldId id="272" r:id="rId8"/>
    <p:sldId id="267" r:id="rId9"/>
    <p:sldId id="286" r:id="rId10"/>
    <p:sldId id="287" r:id="rId11"/>
    <p:sldId id="288" r:id="rId12"/>
    <p:sldId id="28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4" r:id="rId22"/>
    <p:sldId id="280" r:id="rId23"/>
    <p:sldId id="282" r:id="rId24"/>
    <p:sldId id="28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Franklin Gothic Book" panose="020B0503020102020204" pitchFamily="34" charset="0"/>
      <p:regular r:id="rId34"/>
      <p:italic r:id="rId35"/>
    </p:embeddedFont>
    <p:embeddedFont>
      <p:font typeface="Franklin Gothic Medium" panose="020B06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 nima" initials="bn" lastIdx="1" clrIdx="0">
    <p:extLst>
      <p:ext uri="{19B8F6BF-5375-455C-9EA6-DF929625EA0E}">
        <p15:presenceInfo xmlns:p15="http://schemas.microsoft.com/office/powerpoint/2012/main" userId="bi n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571"/>
    <a:srgbClr val="336699"/>
    <a:srgbClr val="003363"/>
    <a:srgbClr val="00F0B7"/>
    <a:srgbClr val="000000"/>
    <a:srgbClr val="968F00"/>
    <a:srgbClr val="DE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D68FF-9B29-36F9-56F2-461320B4B485}" v="95" dt="2019-02-26T00:35:28.887"/>
    <p1510:client id="{76F6F839-A9CE-0D83-836E-8E7F6CB6F337}" v="5" dt="2019-02-25T22:27:33.105"/>
    <p1510:client id="{7CEA2F58-4FC0-F56E-D9E8-5494CC4DC34D}" v="140" dt="2019-02-26T00:19:4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1" d="100"/>
          <a:sy n="211" d="100"/>
        </p:scale>
        <p:origin x="12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F39B3-FD79-4F8A-A5E2-E617C0B8239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BE52D-AD28-4CBC-80FB-B58DF00E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3153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33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91" y="791550"/>
            <a:ext cx="2696625" cy="13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0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9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6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546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6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40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418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" presetClass="exit" presetSubtype="1" accel="100000" fill="hold" nodeType="after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1"/>
            <a:ext cx="7162800" cy="74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cem\Desktop\utah_teapot_white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173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95" y="273071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latin typeface="LinBiolinumT"/>
              </a:rPr>
              <a:t>Reverse Engineer </a:t>
            </a:r>
            <a:r>
              <a:rPr lang="en-US" altLang="en-US" dirty="0">
                <a:latin typeface="LinBiolinumT"/>
              </a:rPr>
              <a:t>a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Merge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Tree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from</a:t>
            </a:r>
            <a:r>
              <a:rPr lang="en-US" altLang="en-US" sz="4400" dirty="0">
                <a:latin typeface="LinBiolinumT"/>
              </a:rPr>
              <a:t> Topology Information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CD58B0-F23A-4C6A-81DB-4E1C5E93BB26}"/>
              </a:ext>
            </a:extLst>
          </p:cNvPr>
          <p:cNvSpPr txBox="1">
            <a:spLocks/>
          </p:cNvSpPr>
          <p:nvPr/>
        </p:nvSpPr>
        <p:spPr>
          <a:xfrm>
            <a:off x="2218121" y="4418443"/>
            <a:ext cx="4558128" cy="475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 Chen, Tart Patel </a:t>
            </a:r>
          </a:p>
        </p:txBody>
      </p:sp>
    </p:spTree>
    <p:extLst>
      <p:ext uri="{BB962C8B-B14F-4D97-AF65-F5344CB8AC3E}">
        <p14:creationId xmlns:p14="http://schemas.microsoft.com/office/powerpoint/2010/main" val="3223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Adding edges to the graph in the order of steps left redundant connections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Interpolation can be done in the induced matrix form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Merge tree interpolation methods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Linear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Simple and fast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Geodesic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More computationally expensive,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Merge Tree Interpolation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8C58-9AF5-498E-8E89-52B04F30AB4C}"/>
              </a:ext>
            </a:extLst>
          </p:cNvPr>
          <p:cNvSpPr txBox="1"/>
          <p:nvPr/>
        </p:nvSpPr>
        <p:spPr>
          <a:xfrm>
            <a:off x="457200" y="1001941"/>
            <a:ext cx="530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[Charles et al. 2017] [T. F. </a:t>
            </a:r>
            <a:r>
              <a:rPr lang="en-US" sz="1800" dirty="0" err="1"/>
              <a:t>Banchoff</a:t>
            </a:r>
            <a:r>
              <a:rPr lang="en-US" sz="1800" dirty="0"/>
              <a:t>. et al. 1970]</a:t>
            </a:r>
          </a:p>
        </p:txBody>
      </p:sp>
      <p:pic>
        <p:nvPicPr>
          <p:cNvPr id="71" name="Picture 2" descr="GDAL Grid Tutorial — GDAL documentation">
            <a:extLst>
              <a:ext uri="{FF2B5EF4-FFF2-40B4-BE49-F238E27FC236}">
                <a16:creationId xmlns:a16="http://schemas.microsoft.com/office/drawing/2014/main" id="{5F955DBB-E2B7-4235-813F-EB30EAD0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94095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GDAL Grid Tutorial — GDAL documentation">
            <a:extLst>
              <a:ext uri="{FF2B5EF4-FFF2-40B4-BE49-F238E27FC236}">
                <a16:creationId xmlns:a16="http://schemas.microsoft.com/office/drawing/2014/main" id="{DE3B568E-9490-4839-A395-89C48BC59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25069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FAB581DC-C1FC-4778-8E42-5F36FCB21588}"/>
              </a:ext>
            </a:extLst>
          </p:cNvPr>
          <p:cNvSpPr/>
          <p:nvPr/>
        </p:nvSpPr>
        <p:spPr>
          <a:xfrm>
            <a:off x="852471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59A9AEF9-4F7A-4362-9D63-8228AF56B71C}"/>
              </a:ext>
            </a:extLst>
          </p:cNvPr>
          <p:cNvSpPr/>
          <p:nvPr/>
        </p:nvSpPr>
        <p:spPr>
          <a:xfrm>
            <a:off x="1438518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6570622-4735-4625-8A5B-9430715B8342}"/>
              </a:ext>
            </a:extLst>
          </p:cNvPr>
          <p:cNvSpPr/>
          <p:nvPr/>
        </p:nvSpPr>
        <p:spPr>
          <a:xfrm>
            <a:off x="269300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F8B337D7-CF15-46C3-9086-712E1DBCA6F2}"/>
              </a:ext>
            </a:extLst>
          </p:cNvPr>
          <p:cNvSpPr/>
          <p:nvPr/>
        </p:nvSpPr>
        <p:spPr>
          <a:xfrm>
            <a:off x="269299" y="224360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Cross 76">
            <a:extLst>
              <a:ext uri="{FF2B5EF4-FFF2-40B4-BE49-F238E27FC236}">
                <a16:creationId xmlns:a16="http://schemas.microsoft.com/office/drawing/2014/main" id="{E6392833-A59E-4433-A355-A3D8E6CFDAF5}"/>
              </a:ext>
            </a:extLst>
          </p:cNvPr>
          <p:cNvSpPr/>
          <p:nvPr/>
        </p:nvSpPr>
        <p:spPr>
          <a:xfrm>
            <a:off x="26929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81ED2614-60D0-4C06-88F7-B49928E1B6D0}"/>
              </a:ext>
            </a:extLst>
          </p:cNvPr>
          <p:cNvSpPr/>
          <p:nvPr/>
        </p:nvSpPr>
        <p:spPr>
          <a:xfrm>
            <a:off x="843039" y="28092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Cross 78">
            <a:extLst>
              <a:ext uri="{FF2B5EF4-FFF2-40B4-BE49-F238E27FC236}">
                <a16:creationId xmlns:a16="http://schemas.microsoft.com/office/drawing/2014/main" id="{C58CCF6E-218C-4F87-B2C7-559392EFCA8B}"/>
              </a:ext>
            </a:extLst>
          </p:cNvPr>
          <p:cNvSpPr/>
          <p:nvPr/>
        </p:nvSpPr>
        <p:spPr>
          <a:xfrm>
            <a:off x="141677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A9FBF058-F585-4F79-B67E-A6B5AE287B78}"/>
              </a:ext>
            </a:extLst>
          </p:cNvPr>
          <p:cNvSpPr/>
          <p:nvPr/>
        </p:nvSpPr>
        <p:spPr>
          <a:xfrm>
            <a:off x="1416779" y="22436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DDF7A-BCB0-4838-8301-067CC6711048}"/>
              </a:ext>
            </a:extLst>
          </p:cNvPr>
          <p:cNvSpPr/>
          <p:nvPr/>
        </p:nvSpPr>
        <p:spPr>
          <a:xfrm>
            <a:off x="3062664" y="176562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DB8322-A499-4FF0-B470-75C10F154553}"/>
              </a:ext>
            </a:extLst>
          </p:cNvPr>
          <p:cNvSpPr/>
          <p:nvPr/>
        </p:nvSpPr>
        <p:spPr>
          <a:xfrm>
            <a:off x="3632085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3C46D3-6136-40D6-ACC8-488D6FA3B910}"/>
              </a:ext>
            </a:extLst>
          </p:cNvPr>
          <p:cNvSpPr/>
          <p:nvPr/>
        </p:nvSpPr>
        <p:spPr>
          <a:xfrm>
            <a:off x="2493243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F84DB-B781-4E0E-865E-ABCB5A815EC4}"/>
              </a:ext>
            </a:extLst>
          </p:cNvPr>
          <p:cNvSpPr/>
          <p:nvPr/>
        </p:nvSpPr>
        <p:spPr>
          <a:xfrm>
            <a:off x="2493243" y="234268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379BEF-0977-41F9-8B7E-FF20E7DF2DC0}"/>
              </a:ext>
            </a:extLst>
          </p:cNvPr>
          <p:cNvSpPr/>
          <p:nvPr/>
        </p:nvSpPr>
        <p:spPr>
          <a:xfrm>
            <a:off x="2493243" y="289548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056A82-9C00-4360-96D2-00133D340556}"/>
              </a:ext>
            </a:extLst>
          </p:cNvPr>
          <p:cNvSpPr/>
          <p:nvPr/>
        </p:nvSpPr>
        <p:spPr>
          <a:xfrm>
            <a:off x="3062664" y="292108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6BD03-79EF-4265-930B-C77E2F4274D2}"/>
              </a:ext>
            </a:extLst>
          </p:cNvPr>
          <p:cNvSpPr/>
          <p:nvPr/>
        </p:nvSpPr>
        <p:spPr>
          <a:xfrm>
            <a:off x="3632085" y="29082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8E1F2E-0169-465B-80BA-132E20209D5D}"/>
              </a:ext>
            </a:extLst>
          </p:cNvPr>
          <p:cNvSpPr/>
          <p:nvPr/>
        </p:nvSpPr>
        <p:spPr>
          <a:xfrm>
            <a:off x="3632085" y="23426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98FD98-2AD0-49B8-8B6E-FFBA68883E57}"/>
              </a:ext>
            </a:extLst>
          </p:cNvPr>
          <p:cNvSpPr txBox="1"/>
          <p:nvPr/>
        </p:nvSpPr>
        <p:spPr>
          <a:xfrm>
            <a:off x="257950" y="348219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in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imum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AFA2D-3F93-4D01-82CE-03D8F6FA99FF}"/>
              </a:ext>
            </a:extLst>
          </p:cNvPr>
          <p:cNvSpPr txBox="1"/>
          <p:nvPr/>
        </p:nvSpPr>
        <p:spPr>
          <a:xfrm>
            <a:off x="2477448" y="3482199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</a:rPr>
              <a:t>ax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imum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1" name="Picture 2" descr="GDAL Grid Tutorial — GDAL documentation">
            <a:extLst>
              <a:ext uri="{FF2B5EF4-FFF2-40B4-BE49-F238E27FC236}">
                <a16:creationId xmlns:a16="http://schemas.microsoft.com/office/drawing/2014/main" id="{B93BE8F8-0745-4DD6-B0AE-91A1CE28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4308693" y="1552317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4E1DA94-CCBD-4CB7-B63D-DE40AF1F228D}"/>
              </a:ext>
            </a:extLst>
          </p:cNvPr>
          <p:cNvSpPr/>
          <p:nvPr/>
        </p:nvSpPr>
        <p:spPr>
          <a:xfrm>
            <a:off x="5615709" y="1798875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92AD2D-7863-47C1-A5D1-C12066BE2F4B}"/>
              </a:ext>
            </a:extLst>
          </p:cNvPr>
          <p:cNvSpPr/>
          <p:nvPr/>
        </p:nvSpPr>
        <p:spPr>
          <a:xfrm>
            <a:off x="4476867" y="2379431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0C3ABF-D56E-4283-9A26-1AF27B6DF64D}"/>
              </a:ext>
            </a:extLst>
          </p:cNvPr>
          <p:cNvSpPr/>
          <p:nvPr/>
        </p:nvSpPr>
        <p:spPr>
          <a:xfrm>
            <a:off x="4476867" y="2932228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756990-FBD1-4893-8BF3-42E58FCA8F0B}"/>
              </a:ext>
            </a:extLst>
          </p:cNvPr>
          <p:cNvSpPr/>
          <p:nvPr/>
        </p:nvSpPr>
        <p:spPr>
          <a:xfrm>
            <a:off x="5615709" y="29450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5D425-174F-47AB-B1FF-5580FD86CD3E}"/>
              </a:ext>
            </a:extLst>
          </p:cNvPr>
          <p:cNvSpPr/>
          <p:nvPr/>
        </p:nvSpPr>
        <p:spPr>
          <a:xfrm>
            <a:off x="5615709" y="23794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2" descr="GDAL Grid Tutorial — GDAL documentation">
            <a:extLst>
              <a:ext uri="{FF2B5EF4-FFF2-40B4-BE49-F238E27FC236}">
                <a16:creationId xmlns:a16="http://schemas.microsoft.com/office/drawing/2014/main" id="{7A5B1D70-51BB-4348-8198-4559816B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6508768" y="156505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3504440-9C4A-4858-AC77-99651C75EC76}"/>
              </a:ext>
            </a:extLst>
          </p:cNvPr>
          <p:cNvSpPr/>
          <p:nvPr/>
        </p:nvSpPr>
        <p:spPr>
          <a:xfrm>
            <a:off x="7246363" y="18151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EA02CD2-B215-436A-885D-E8F6F2936568}"/>
              </a:ext>
            </a:extLst>
          </p:cNvPr>
          <p:cNvSpPr/>
          <p:nvPr/>
        </p:nvSpPr>
        <p:spPr>
          <a:xfrm>
            <a:off x="7815784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980F06-C333-4430-9F22-C217CB7981E4}"/>
              </a:ext>
            </a:extLst>
          </p:cNvPr>
          <p:cNvSpPr/>
          <p:nvPr/>
        </p:nvSpPr>
        <p:spPr>
          <a:xfrm>
            <a:off x="6676942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CDE21B-6A36-436E-828F-257305343572}"/>
              </a:ext>
            </a:extLst>
          </p:cNvPr>
          <p:cNvSpPr/>
          <p:nvPr/>
        </p:nvSpPr>
        <p:spPr>
          <a:xfrm>
            <a:off x="6676942" y="239217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038F8-3C06-4DF7-A4A3-A92377AAE734}"/>
              </a:ext>
            </a:extLst>
          </p:cNvPr>
          <p:cNvSpPr/>
          <p:nvPr/>
        </p:nvSpPr>
        <p:spPr>
          <a:xfrm>
            <a:off x="6676942" y="294496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3B1E58-1E98-44B2-9291-09C965D71E54}"/>
              </a:ext>
            </a:extLst>
          </p:cNvPr>
          <p:cNvSpPr/>
          <p:nvPr/>
        </p:nvSpPr>
        <p:spPr>
          <a:xfrm>
            <a:off x="7815784" y="239217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81FA23E-5077-406F-B432-EA3B79ADF3C5}"/>
              </a:ext>
            </a:extLst>
          </p:cNvPr>
          <p:cNvSpPr/>
          <p:nvPr/>
        </p:nvSpPr>
        <p:spPr>
          <a:xfrm>
            <a:off x="4488216" y="171982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C67F894B-B252-4166-BA2D-411896E07EC6}"/>
              </a:ext>
            </a:extLst>
          </p:cNvPr>
          <p:cNvSpPr/>
          <p:nvPr/>
        </p:nvSpPr>
        <p:spPr>
          <a:xfrm>
            <a:off x="5063515" y="1719827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E4C7DF3-EDE0-4200-9EE1-A53330F5C93E}"/>
              </a:ext>
            </a:extLst>
          </p:cNvPr>
          <p:cNvSpPr/>
          <p:nvPr/>
        </p:nvSpPr>
        <p:spPr>
          <a:xfrm>
            <a:off x="5057441" y="283314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FB3F56-F4D1-425D-AA3F-D71C381CB55F}"/>
              </a:ext>
            </a:extLst>
          </p:cNvPr>
          <p:cNvSpPr txBox="1"/>
          <p:nvPr/>
        </p:nvSpPr>
        <p:spPr>
          <a:xfrm>
            <a:off x="4279341" y="3482199"/>
            <a:ext cx="243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are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separatedby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declining directions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32002E-2F9A-411F-ADFA-041C5AF79565}"/>
              </a:ext>
            </a:extLst>
          </p:cNvPr>
          <p:cNvSpPr txBox="1"/>
          <p:nvPr/>
        </p:nvSpPr>
        <p:spPr>
          <a:xfrm>
            <a:off x="6702015" y="3482199"/>
            <a:ext cx="243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Regular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and declining directions are simply connected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D9BF449E-0854-4C8F-9D27-120097DB6F71}"/>
              </a:ext>
            </a:extLst>
          </p:cNvPr>
          <p:cNvSpPr/>
          <p:nvPr/>
        </p:nvSpPr>
        <p:spPr>
          <a:xfrm>
            <a:off x="7269062" y="285003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0ECA4EF4-6652-4D6D-A37C-080F629B2DE5}"/>
              </a:ext>
            </a:extLst>
          </p:cNvPr>
          <p:cNvSpPr/>
          <p:nvPr/>
        </p:nvSpPr>
        <p:spPr>
          <a:xfrm>
            <a:off x="7817489" y="285801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4752577-489B-431F-B189-2674A73639DE}"/>
              </a:ext>
            </a:extLst>
          </p:cNvPr>
          <p:cNvSpPr/>
          <p:nvPr/>
        </p:nvSpPr>
        <p:spPr>
          <a:xfrm>
            <a:off x="1434568" y="46930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DA2A77-B460-45A1-BBFA-0244778852FE}"/>
              </a:ext>
            </a:extLst>
          </p:cNvPr>
          <p:cNvSpPr/>
          <p:nvPr/>
        </p:nvSpPr>
        <p:spPr>
          <a:xfrm>
            <a:off x="5195976" y="484621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2B485B-2B06-44E1-878A-1D2FB96DD374}"/>
              </a:ext>
            </a:extLst>
          </p:cNvPr>
          <p:cNvSpPr txBox="1"/>
          <p:nvPr/>
        </p:nvSpPr>
        <p:spPr>
          <a:xfrm>
            <a:off x="1790291" y="46615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higher value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4446F7-9765-496E-AB5D-0F8EE862D243}"/>
              </a:ext>
            </a:extLst>
          </p:cNvPr>
          <p:cNvSpPr txBox="1"/>
          <p:nvPr/>
        </p:nvSpPr>
        <p:spPr>
          <a:xfrm>
            <a:off x="5551699" y="4702780"/>
            <a:ext cx="23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lower value</a:t>
            </a:r>
          </a:p>
        </p:txBody>
      </p:sp>
    </p:spTree>
    <p:extLst>
      <p:ext uri="{BB962C8B-B14F-4D97-AF65-F5344CB8AC3E}">
        <p14:creationId xmlns:p14="http://schemas.microsoft.com/office/powerpoint/2010/main" val="21544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153" name="Picture 2" descr="GDAL Grid Tutorial — GDAL documentation">
            <a:extLst>
              <a:ext uri="{FF2B5EF4-FFF2-40B4-BE49-F238E27FC236}">
                <a16:creationId xmlns:a16="http://schemas.microsoft.com/office/drawing/2014/main" id="{4CF70C13-405B-4CE5-B1C1-D603EAE0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6090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GDAL Grid Tutorial — GDAL documentation">
            <a:extLst>
              <a:ext uri="{FF2B5EF4-FFF2-40B4-BE49-F238E27FC236}">
                <a16:creationId xmlns:a16="http://schemas.microsoft.com/office/drawing/2014/main" id="{C014AB38-4E6F-4994-A7FA-6AB988E6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467064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Cross 154">
            <a:extLst>
              <a:ext uri="{FF2B5EF4-FFF2-40B4-BE49-F238E27FC236}">
                <a16:creationId xmlns:a16="http://schemas.microsoft.com/office/drawing/2014/main" id="{8DE338D6-D13B-4B5D-9064-E26867F57A5C}"/>
              </a:ext>
            </a:extLst>
          </p:cNvPr>
          <p:cNvSpPr/>
          <p:nvPr/>
        </p:nvSpPr>
        <p:spPr>
          <a:xfrm>
            <a:off x="994466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59D1BCCA-7969-4CB7-88F2-177E85D9D41E}"/>
              </a:ext>
            </a:extLst>
          </p:cNvPr>
          <p:cNvSpPr/>
          <p:nvPr/>
        </p:nvSpPr>
        <p:spPr>
          <a:xfrm>
            <a:off x="1580513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19F7C003-ECBF-4AAD-8C67-4414101F5B3A}"/>
              </a:ext>
            </a:extLst>
          </p:cNvPr>
          <p:cNvSpPr/>
          <p:nvPr/>
        </p:nvSpPr>
        <p:spPr>
          <a:xfrm>
            <a:off x="411295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E4E93D51-64D5-4BCF-B158-BFB9CEC4D199}"/>
              </a:ext>
            </a:extLst>
          </p:cNvPr>
          <p:cNvSpPr/>
          <p:nvPr/>
        </p:nvSpPr>
        <p:spPr>
          <a:xfrm>
            <a:off x="411294" y="209628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96A57C68-60D8-476D-979E-C89C566D0C82}"/>
              </a:ext>
            </a:extLst>
          </p:cNvPr>
          <p:cNvSpPr/>
          <p:nvPr/>
        </p:nvSpPr>
        <p:spPr>
          <a:xfrm>
            <a:off x="41129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ED51F0E0-351D-4CB5-AFC6-B48498A5CC34}"/>
              </a:ext>
            </a:extLst>
          </p:cNvPr>
          <p:cNvSpPr/>
          <p:nvPr/>
        </p:nvSpPr>
        <p:spPr>
          <a:xfrm>
            <a:off x="985034" y="26618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3DE1945D-038E-4373-898C-A1E5F0582CEB}"/>
              </a:ext>
            </a:extLst>
          </p:cNvPr>
          <p:cNvSpPr/>
          <p:nvPr/>
        </p:nvSpPr>
        <p:spPr>
          <a:xfrm>
            <a:off x="155877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5FD29C39-2F7F-4442-8258-B5F656E0A8AC}"/>
              </a:ext>
            </a:extLst>
          </p:cNvPr>
          <p:cNvSpPr/>
          <p:nvPr/>
        </p:nvSpPr>
        <p:spPr>
          <a:xfrm>
            <a:off x="1558774" y="20962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031760A-81A5-4287-927D-42D27BCD0B69}"/>
              </a:ext>
            </a:extLst>
          </p:cNvPr>
          <p:cNvSpPr/>
          <p:nvPr/>
        </p:nvSpPr>
        <p:spPr>
          <a:xfrm>
            <a:off x="3204659" y="161830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0928FB2-9408-48F6-A76A-A9E760AA3DEB}"/>
              </a:ext>
            </a:extLst>
          </p:cNvPr>
          <p:cNvSpPr/>
          <p:nvPr/>
        </p:nvSpPr>
        <p:spPr>
          <a:xfrm>
            <a:off x="3774080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6CD09E-9FB0-4BA4-A392-03C9195F1CCA}"/>
              </a:ext>
            </a:extLst>
          </p:cNvPr>
          <p:cNvSpPr/>
          <p:nvPr/>
        </p:nvSpPr>
        <p:spPr>
          <a:xfrm>
            <a:off x="2635238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C440E4-0030-4618-95B0-8C8013A8AFD0}"/>
              </a:ext>
            </a:extLst>
          </p:cNvPr>
          <p:cNvSpPr/>
          <p:nvPr/>
        </p:nvSpPr>
        <p:spPr>
          <a:xfrm>
            <a:off x="2635238" y="219536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DE8759E-E259-4C2B-A24F-840DEB3B099A}"/>
              </a:ext>
            </a:extLst>
          </p:cNvPr>
          <p:cNvSpPr/>
          <p:nvPr/>
        </p:nvSpPr>
        <p:spPr>
          <a:xfrm>
            <a:off x="2635238" y="274816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24896B1-593A-4015-8BFC-7CD95DA56B16}"/>
              </a:ext>
            </a:extLst>
          </p:cNvPr>
          <p:cNvSpPr/>
          <p:nvPr/>
        </p:nvSpPr>
        <p:spPr>
          <a:xfrm>
            <a:off x="3204659" y="277376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E1A885-3F50-4E4C-A6FA-7F64EE516310}"/>
              </a:ext>
            </a:extLst>
          </p:cNvPr>
          <p:cNvSpPr/>
          <p:nvPr/>
        </p:nvSpPr>
        <p:spPr>
          <a:xfrm>
            <a:off x="3774080" y="27609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515DBAA-E1EA-4A0E-9619-F456590EE22E}"/>
              </a:ext>
            </a:extLst>
          </p:cNvPr>
          <p:cNvSpPr/>
          <p:nvPr/>
        </p:nvSpPr>
        <p:spPr>
          <a:xfrm>
            <a:off x="3774080" y="21953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CE59254-078A-447C-9C72-7D2092ED640D}"/>
              </a:ext>
            </a:extLst>
          </p:cNvPr>
          <p:cNvSpPr txBox="1"/>
          <p:nvPr/>
        </p:nvSpPr>
        <p:spPr>
          <a:xfrm>
            <a:off x="399945" y="333487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20A79F-D43A-4EF1-BD42-7D642AEADF43}"/>
              </a:ext>
            </a:extLst>
          </p:cNvPr>
          <p:cNvSpPr txBox="1"/>
          <p:nvPr/>
        </p:nvSpPr>
        <p:spPr>
          <a:xfrm>
            <a:off x="2619443" y="333487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/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For local maximum/minimum: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/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…..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blipFill>
                <a:blip r:embed="rId3"/>
                <a:stretch>
                  <a:fillRect l="-2925" t="-1689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355600" y="1117599"/>
            <a:ext cx="8614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Local constraint is not sufficient for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creating saddle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F4D6-AD2F-4F86-A652-28C83EC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1" y="2639795"/>
            <a:ext cx="2852449" cy="238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09C6D-FEB2-4432-B870-B82E975C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39794"/>
            <a:ext cx="306493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148167" y="914103"/>
            <a:ext cx="8995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have to use global constraint to make sure components join at a certain saddle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ACD22-E2D6-47F5-89FF-1065376D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9"/>
          <a:stretch/>
        </p:blipFill>
        <p:spPr>
          <a:xfrm>
            <a:off x="106589" y="2274673"/>
            <a:ext cx="5938611" cy="248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DC9E1-DA5E-4EB3-91E8-50BDE226B6CB}"/>
              </a:ext>
            </a:extLst>
          </p:cNvPr>
          <p:cNvSpPr txBox="1"/>
          <p:nvPr/>
        </p:nvSpPr>
        <p:spPr>
          <a:xfrm>
            <a:off x="5419261" y="3188444"/>
            <a:ext cx="35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is to add contour line </a:t>
            </a:r>
          </a:p>
          <a:p>
            <a:r>
              <a:rPr lang="en-US" dirty="0"/>
              <a:t>to make sure the two component contacts exactly at the saddle point</a:t>
            </a:r>
          </a:p>
        </p:txBody>
      </p:sp>
    </p:spTree>
    <p:extLst>
      <p:ext uri="{BB962C8B-B14F-4D97-AF65-F5344CB8AC3E}">
        <p14:creationId xmlns:p14="http://schemas.microsoft.com/office/powerpoint/2010/main" val="41608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Constraints: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BC1A-E6CA-40DC-BE9A-8EFD947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0" y="1739901"/>
            <a:ext cx="3616971" cy="315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20C2B-B2B3-4412-9515-681A7A4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64" y="1739901"/>
            <a:ext cx="4146942" cy="315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4C55-701B-4899-B3D2-1B6D1FD6CEA0}"/>
              </a:ext>
            </a:extLst>
          </p:cNvPr>
          <p:cNvSpPr txBox="1"/>
          <p:nvPr/>
        </p:nvSpPr>
        <p:spPr>
          <a:xfrm>
            <a:off x="333468" y="1096433"/>
            <a:ext cx="84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points constraints (local, inequality) + contour line constraints (global, </a:t>
            </a:r>
            <a:r>
              <a:rPr lang="en-US" dirty="0" err="1"/>
              <a:t>equility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/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blipFill>
                <a:blip r:embed="rId2"/>
                <a:stretch>
                  <a:fillRect l="-2053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utoCAD and the Cartesian Grid: Free AutoCAD Tutorials">
            <a:extLst>
              <a:ext uri="{FF2B5EF4-FFF2-40B4-BE49-F238E27FC236}">
                <a16:creationId xmlns:a16="http://schemas.microsoft.com/office/drawing/2014/main" id="{0E413C32-B535-4D66-AEF6-60CFF643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342"/>
            <a:ext cx="2297111" cy="22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C5A29D-F77A-4CEE-A961-7F97A193F888}"/>
              </a:ext>
            </a:extLst>
          </p:cNvPr>
          <p:cNvCxnSpPr/>
          <p:nvPr/>
        </p:nvCxnSpPr>
        <p:spPr>
          <a:xfrm flipH="1" flipV="1">
            <a:off x="1303867" y="2243069"/>
            <a:ext cx="2044700" cy="7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/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27FFE-B85F-435D-8210-90B0A6CBDB23}"/>
              </a:ext>
            </a:extLst>
          </p:cNvPr>
          <p:cNvSpPr txBox="1"/>
          <p:nvPr/>
        </p:nvSpPr>
        <p:spPr>
          <a:xfrm>
            <a:off x="376767" y="3954961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scalar field on a 2D regular grid (image)</a:t>
            </a:r>
          </a:p>
        </p:txBody>
      </p:sp>
      <p:pic>
        <p:nvPicPr>
          <p:cNvPr id="1028" name="Picture 4" descr="Scalar field - Wikipedia">
            <a:extLst>
              <a:ext uri="{FF2B5EF4-FFF2-40B4-BE49-F238E27FC236}">
                <a16:creationId xmlns:a16="http://schemas.microsoft.com/office/drawing/2014/main" id="{33E27DCB-300E-4C5D-BB74-AD5425A5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84" y="2434166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2FCE9-AA85-4E24-976B-D3B2DF9CA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7EDDD-5A1B-469D-B5E5-74389B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 From Scalar Field</a:t>
            </a:r>
          </a:p>
        </p:txBody>
      </p:sp>
    </p:spTree>
    <p:extLst>
      <p:ext uri="{BB962C8B-B14F-4D97-AF65-F5344CB8AC3E}">
        <p14:creationId xmlns:p14="http://schemas.microsoft.com/office/powerpoint/2010/main" val="42711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E930-5303-4FF7-9616-DDC15815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1" y="1162050"/>
            <a:ext cx="35687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BBC4-8109-4246-91D5-6C8D364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2" y="1231900"/>
            <a:ext cx="2157986" cy="1452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/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759E861-6F98-433D-9554-66C4B572FE47}"/>
              </a:ext>
            </a:extLst>
          </p:cNvPr>
          <p:cNvSpPr/>
          <p:nvPr/>
        </p:nvSpPr>
        <p:spPr>
          <a:xfrm>
            <a:off x="3448050" y="1746250"/>
            <a:ext cx="684741" cy="60007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EED95-E902-4511-B277-C85426F71E3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2791" y="1958261"/>
            <a:ext cx="623121" cy="88027"/>
          </a:xfrm>
          <a:prstGeom prst="straightConnector1">
            <a:avLst/>
          </a:prstGeom>
          <a:ln w="5715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17190-61A0-4A89-AA1E-10C918E9D69D}"/>
              </a:ext>
            </a:extLst>
          </p:cNvPr>
          <p:cNvCxnSpPr/>
          <p:nvPr/>
        </p:nvCxnSpPr>
        <p:spPr>
          <a:xfrm flipH="1" flipV="1">
            <a:off x="5654675" y="1895475"/>
            <a:ext cx="431800" cy="1441450"/>
          </a:xfrm>
          <a:prstGeom prst="straightConnector1">
            <a:avLst/>
          </a:prstGeom>
          <a:ln w="3810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/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Sum of per-pixel Laplacian: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 err="1"/>
                  <a:t>s.t.</a:t>
                </a:r>
                <a:r>
                  <a:rPr lang="en-US" sz="20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blipFill>
                <a:blip r:embed="rId2"/>
                <a:stretch>
                  <a:fillRect l="-71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/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local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…..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blipFill>
                <a:blip r:embed="rId3"/>
                <a:stretch>
                  <a:fillRect l="-2336" t="-1493" b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/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Saddle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blipFill>
                <a:blip r:embed="rId4"/>
                <a:stretch>
                  <a:fillRect l="-2639" t="-2113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/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 line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…..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blipFill>
                <a:blip r:embed="rId5"/>
                <a:stretch>
                  <a:fillRect l="-2428"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50FF31A-FE0D-4041-A80F-996C15F66514}"/>
              </a:ext>
            </a:extLst>
          </p:cNvPr>
          <p:cNvSpPr/>
          <p:nvPr/>
        </p:nvSpPr>
        <p:spPr>
          <a:xfrm>
            <a:off x="453203" y="3579446"/>
            <a:ext cx="7927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  <a:latin typeface="Calibri" panose="020F0502020204030204"/>
              </a:rPr>
              <a:t>All linear equality / inequality constraint</a:t>
            </a:r>
          </a:p>
        </p:txBody>
      </p:sp>
    </p:spTree>
    <p:extLst>
      <p:ext uri="{BB962C8B-B14F-4D97-AF65-F5344CB8AC3E}">
        <p14:creationId xmlns:p14="http://schemas.microsoft.com/office/powerpoint/2010/main" val="3729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A3E8-A833-4A0A-B8EA-9D5898E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2" y="1177576"/>
            <a:ext cx="3501625" cy="313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95E6-B2D5-4F8C-96A9-8DF9CCBB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00" y="990251"/>
            <a:ext cx="3722057" cy="21212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9047B-7416-4508-894B-B73E2A41AFEB}"/>
              </a:ext>
            </a:extLst>
          </p:cNvPr>
          <p:cNvSpPr/>
          <p:nvPr/>
        </p:nvSpPr>
        <p:spPr>
          <a:xfrm>
            <a:off x="3990975" y="24638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4E548-C1F3-482E-93B3-C7FCE581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00" y="3211939"/>
            <a:ext cx="1968934" cy="1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E09A9-45C2-4817-91FC-269B296D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2" y="1270245"/>
            <a:ext cx="3534073" cy="309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FF4A-6221-4DA1-9003-B31AC279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7" y="1336813"/>
            <a:ext cx="3234572" cy="2964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2017-82EC-49CF-91AD-99FFD4C1ED6D}"/>
              </a:ext>
            </a:extLst>
          </p:cNvPr>
          <p:cNvSpPr/>
          <p:nvPr/>
        </p:nvSpPr>
        <p:spPr>
          <a:xfrm>
            <a:off x="4257675" y="25019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C55-AD2B-440D-A314-017AD8B5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CD3A-0CCD-4641-BDC1-3E21A76D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1" y="1347301"/>
            <a:ext cx="3426999" cy="28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BBFA-2E41-4932-AF19-A82FA38B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7" y="1347301"/>
            <a:ext cx="3782256" cy="288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F33BD-2E2A-4E5F-9D08-B817413EFC4D}"/>
              </a:ext>
            </a:extLst>
          </p:cNvPr>
          <p:cNvSpPr txBox="1"/>
          <p:nvPr/>
        </p:nvSpPr>
        <p:spPr>
          <a:xfrm>
            <a:off x="1843939" y="4517499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06866-77DE-4002-8F7B-B456CC58655E}"/>
              </a:ext>
            </a:extLst>
          </p:cNvPr>
          <p:cNvSpPr txBox="1"/>
          <p:nvPr/>
        </p:nvSpPr>
        <p:spPr>
          <a:xfrm>
            <a:off x="6149491" y="451749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993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905CE-45FC-45CC-ADC0-6B7C261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85" y="1249552"/>
            <a:ext cx="3323278" cy="304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41CE-E12D-4FC1-8A0C-D1C6BD3B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" y="1249552"/>
            <a:ext cx="3746912" cy="306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59F3-DD78-4B3E-894F-E4166B29FB34}"/>
              </a:ext>
            </a:extLst>
          </p:cNvPr>
          <p:cNvSpPr txBox="1"/>
          <p:nvPr/>
        </p:nvSpPr>
        <p:spPr>
          <a:xfrm>
            <a:off x="1843939" y="451749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5168-1C13-44C9-A1A1-0B97E4E8C9BA}"/>
              </a:ext>
            </a:extLst>
          </p:cNvPr>
          <p:cNvSpPr txBox="1"/>
          <p:nvPr/>
        </p:nvSpPr>
        <p:spPr>
          <a:xfrm>
            <a:off x="6149491" y="451749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5563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Points: Local Maximum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2083-8F44-4E52-8A2B-FCFD26D9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7" y="1313936"/>
            <a:ext cx="3238175" cy="220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787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pic>
        <p:nvPicPr>
          <p:cNvPr id="20" name="Picture 2" descr="GDAL Grid Tutorial — GDAL documentation">
            <a:extLst>
              <a:ext uri="{FF2B5EF4-FFF2-40B4-BE49-F238E27FC236}">
                <a16:creationId xmlns:a16="http://schemas.microsoft.com/office/drawing/2014/main" id="{DC012BAA-9013-483F-84E3-154913DC2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737458" y="1452030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8F98B-6787-46EE-9B84-AAE3C3FE40E2}"/>
              </a:ext>
            </a:extLst>
          </p:cNvPr>
          <p:cNvSpPr/>
          <p:nvPr/>
        </p:nvSpPr>
        <p:spPr>
          <a:xfrm>
            <a:off x="6475053" y="170207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F03FD-1F78-47F3-B70F-21352B14CD18}"/>
              </a:ext>
            </a:extLst>
          </p:cNvPr>
          <p:cNvSpPr/>
          <p:nvPr/>
        </p:nvSpPr>
        <p:spPr>
          <a:xfrm>
            <a:off x="7044474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DEFF42-C127-4C86-9C40-8CBDC6159CB7}"/>
              </a:ext>
            </a:extLst>
          </p:cNvPr>
          <p:cNvSpPr/>
          <p:nvPr/>
        </p:nvSpPr>
        <p:spPr>
          <a:xfrm>
            <a:off x="5905632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07D7C-294D-498A-A1BA-374E1B67D2BC}"/>
              </a:ext>
            </a:extLst>
          </p:cNvPr>
          <p:cNvSpPr/>
          <p:nvPr/>
        </p:nvSpPr>
        <p:spPr>
          <a:xfrm>
            <a:off x="5905632" y="229054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C8E3E-B26D-4C31-A5D6-83E88FD051B0}"/>
              </a:ext>
            </a:extLst>
          </p:cNvPr>
          <p:cNvSpPr/>
          <p:nvPr/>
        </p:nvSpPr>
        <p:spPr>
          <a:xfrm>
            <a:off x="5905632" y="2831941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915C73-42E5-4D43-9E64-5ADE345AC6AE}"/>
              </a:ext>
            </a:extLst>
          </p:cNvPr>
          <p:cNvSpPr/>
          <p:nvPr/>
        </p:nvSpPr>
        <p:spPr>
          <a:xfrm>
            <a:off x="6475053" y="2857547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FBA2D7-9A28-47CE-8138-E1A6D4F4D446}"/>
              </a:ext>
            </a:extLst>
          </p:cNvPr>
          <p:cNvSpPr/>
          <p:nvPr/>
        </p:nvSpPr>
        <p:spPr>
          <a:xfrm>
            <a:off x="7044474" y="28447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272FE5-182B-4A63-AAD0-0572FB8BACC4}"/>
              </a:ext>
            </a:extLst>
          </p:cNvPr>
          <p:cNvSpPr/>
          <p:nvPr/>
        </p:nvSpPr>
        <p:spPr>
          <a:xfrm>
            <a:off x="7044474" y="22791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Corresponds to Leaf Node in the Merge Tree</a:t>
            </a:r>
          </a:p>
        </p:txBody>
      </p:sp>
    </p:spTree>
    <p:extLst>
      <p:ext uri="{BB962C8B-B14F-4D97-AF65-F5344CB8AC3E}">
        <p14:creationId xmlns:p14="http://schemas.microsoft.com/office/powerpoint/2010/main" val="12776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Points: Saddle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8174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63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two or more connected component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178D6-23B6-4327-8395-30F8441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1" y="1335603"/>
            <a:ext cx="2890677" cy="1996628"/>
          </a:xfrm>
          <a:prstGeom prst="rect">
            <a:avLst/>
          </a:prstGeom>
        </p:spPr>
      </p:pic>
      <p:pic>
        <p:nvPicPr>
          <p:cNvPr id="17" name="Picture 2" descr="GDAL Grid Tutorial — GDAL documentation">
            <a:extLst>
              <a:ext uri="{FF2B5EF4-FFF2-40B4-BE49-F238E27FC236}">
                <a16:creationId xmlns:a16="http://schemas.microsoft.com/office/drawing/2014/main" id="{0C68DCA0-194A-4BFC-93FB-D5310926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579267" y="155194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A8C30-3E5D-4A62-AD56-497BB7984917}"/>
              </a:ext>
            </a:extLst>
          </p:cNvPr>
          <p:cNvSpPr/>
          <p:nvPr/>
        </p:nvSpPr>
        <p:spPr>
          <a:xfrm>
            <a:off x="6886283" y="17985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BE7A3-5C91-4BEB-A47F-A991DCB88BDC}"/>
              </a:ext>
            </a:extLst>
          </p:cNvPr>
          <p:cNvSpPr/>
          <p:nvPr/>
        </p:nvSpPr>
        <p:spPr>
          <a:xfrm>
            <a:off x="5747441" y="237906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A45C8-EB95-4F04-8F83-6D5EC2F9EBE8}"/>
              </a:ext>
            </a:extLst>
          </p:cNvPr>
          <p:cNvSpPr/>
          <p:nvPr/>
        </p:nvSpPr>
        <p:spPr>
          <a:xfrm>
            <a:off x="5747441" y="293185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ACF2D-4494-484D-8143-D64D543726AF}"/>
              </a:ext>
            </a:extLst>
          </p:cNvPr>
          <p:cNvSpPr/>
          <p:nvPr/>
        </p:nvSpPr>
        <p:spPr>
          <a:xfrm>
            <a:off x="6886283" y="29446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95A41-EC27-4EA8-A343-186584A335D4}"/>
              </a:ext>
            </a:extLst>
          </p:cNvPr>
          <p:cNvSpPr/>
          <p:nvPr/>
        </p:nvSpPr>
        <p:spPr>
          <a:xfrm>
            <a:off x="6886283" y="23790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91095854-B8BD-4274-BD8E-503F381A886E}"/>
              </a:ext>
            </a:extLst>
          </p:cNvPr>
          <p:cNvSpPr/>
          <p:nvPr/>
        </p:nvSpPr>
        <p:spPr>
          <a:xfrm>
            <a:off x="5758790" y="171945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4B282437-0C5F-4834-9B7D-4D6977A11EF8}"/>
              </a:ext>
            </a:extLst>
          </p:cNvPr>
          <p:cNvSpPr/>
          <p:nvPr/>
        </p:nvSpPr>
        <p:spPr>
          <a:xfrm>
            <a:off x="6334089" y="171945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2FA86AA-EB82-4451-85CE-02067A39EF47}"/>
              </a:ext>
            </a:extLst>
          </p:cNvPr>
          <p:cNvSpPr/>
          <p:nvPr/>
        </p:nvSpPr>
        <p:spPr>
          <a:xfrm>
            <a:off x="6328015" y="2832774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Induced matrices are an intemediate form for interpolation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 Layout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Symmetric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diagonal values M_{i,i} are the function value of node i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680" cy="21945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Nimbus Sans"/>
              </a:rPr>
              <a:t>Merge Tree to </a:t>
            </a: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h CG">
  <a:themeElements>
    <a:clrScheme name="Utah Red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1751</TotalTime>
  <Words>686</Words>
  <Application>Microsoft Office PowerPoint</Application>
  <PresentationFormat>On-screen Show (16:9)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Franklin Gothic Medium</vt:lpstr>
      <vt:lpstr>Calibri Light</vt:lpstr>
      <vt:lpstr>Symbol</vt:lpstr>
      <vt:lpstr>Franklin Gothic Book</vt:lpstr>
      <vt:lpstr>Calibri</vt:lpstr>
      <vt:lpstr>Arial</vt:lpstr>
      <vt:lpstr>Cambria Math</vt:lpstr>
      <vt:lpstr>Wingdings</vt:lpstr>
      <vt:lpstr>LinBiolinumT</vt:lpstr>
      <vt:lpstr>Utah CG</vt:lpstr>
      <vt:lpstr>Office Theme</vt:lpstr>
      <vt:lpstr>Reverse Engineer a Merge Tree from Topology Information</vt:lpstr>
      <vt:lpstr>Merge Tree From Scalar Field</vt:lpstr>
      <vt:lpstr>Topological Simplification</vt:lpstr>
      <vt:lpstr>Merge Tree</vt:lpstr>
      <vt:lpstr>Critical Points: Local Maximum</vt:lpstr>
      <vt:lpstr>Critical Points: Saddle point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Contour Line Constraint</vt:lpstr>
      <vt:lpstr>Constraints:</vt:lpstr>
      <vt:lpstr>Fill the Rest of the Points</vt:lpstr>
      <vt:lpstr>Contour Line Constraint</vt:lpstr>
      <vt:lpstr>Fill the Rest of the Points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creator>cem</dc:creator>
  <cp:lastModifiedBy>Chen Anka</cp:lastModifiedBy>
  <cp:revision>118</cp:revision>
  <dcterms:created xsi:type="dcterms:W3CDTF">2016-10-05T07:14:09Z</dcterms:created>
  <dcterms:modified xsi:type="dcterms:W3CDTF">2023-02-16T21:02:08Z</dcterms:modified>
</cp:coreProperties>
</file>